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41"/>
  </p:notesMasterIdLst>
  <p:sldIdLst>
    <p:sldId id="259" r:id="rId6"/>
    <p:sldId id="262" r:id="rId7"/>
    <p:sldId id="264" r:id="rId8"/>
    <p:sldId id="459" r:id="rId9"/>
    <p:sldId id="266" r:id="rId10"/>
    <p:sldId id="480" r:id="rId11"/>
    <p:sldId id="528" r:id="rId12"/>
    <p:sldId id="549" r:id="rId13"/>
    <p:sldId id="550" r:id="rId14"/>
    <p:sldId id="497" r:id="rId15"/>
    <p:sldId id="529" r:id="rId16"/>
    <p:sldId id="551" r:id="rId17"/>
    <p:sldId id="552" r:id="rId18"/>
    <p:sldId id="507" r:id="rId19"/>
    <p:sldId id="481" r:id="rId20"/>
    <p:sldId id="553" r:id="rId21"/>
    <p:sldId id="554" r:id="rId22"/>
    <p:sldId id="518" r:id="rId23"/>
    <p:sldId id="531" r:id="rId24"/>
    <p:sldId id="555" r:id="rId25"/>
    <p:sldId id="523" r:id="rId26"/>
    <p:sldId id="520" r:id="rId27"/>
    <p:sldId id="521" r:id="rId28"/>
    <p:sldId id="556" r:id="rId29"/>
    <p:sldId id="557" r:id="rId30"/>
    <p:sldId id="533" r:id="rId31"/>
    <p:sldId id="534" r:id="rId32"/>
    <p:sldId id="558" r:id="rId33"/>
    <p:sldId id="559" r:id="rId34"/>
    <p:sldId id="502" r:id="rId35"/>
    <p:sldId id="501" r:id="rId36"/>
    <p:sldId id="274" r:id="rId37"/>
    <p:sldId id="460" r:id="rId38"/>
    <p:sldId id="506" r:id="rId39"/>
    <p:sldId id="421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IBM Plex Sans" panose="020B0503050203000203" pitchFamily="34" charset="0"/>
      <p:regular r:id="rId46"/>
      <p:bold r:id="rId47"/>
      <p:italic r:id="rId48"/>
      <p:boldItalic r:id="rId49"/>
    </p:embeddedFont>
    <p:embeddedFont>
      <p:font typeface="IBM Plex Sans SemiBold" panose="020B0703050203000203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02" autoAdjust="0"/>
  </p:normalViewPr>
  <p:slideViewPr>
    <p:cSldViewPr snapToGrid="0">
      <p:cViewPr varScale="1">
        <p:scale>
          <a:sx n="99" d="100"/>
          <a:sy n="99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14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080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414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568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90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143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449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844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88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00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626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16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43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043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536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015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4561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3438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318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6033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1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4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2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iso/ru/manifesto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40007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13. Итеративная разработка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устроена разработка по </a:t>
            </a:r>
            <a:r>
              <a:rPr lang="en-US" dirty="0"/>
              <a:t>Agile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793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712563"/>
            <a:ext cx="4535695" cy="31229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проходит через ряд циклов — итераций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каждая итерация — это фактически отдельный проект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в рамках итерации разрабатывают фрагмент программы, улучшают функциональность, добавляют новые возможности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Разработка продукта по </a:t>
            </a:r>
            <a:r>
              <a:rPr lang="en-US" dirty="0">
                <a:solidFill>
                  <a:schemeClr val="dk1"/>
                </a:solidFill>
              </a:rPr>
              <a:t>Agile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D1EDE4C8-B5F5-4064-A725-6ED8CBE5C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169" y="1627243"/>
            <a:ext cx="3358245" cy="188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8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10076"/>
            <a:ext cx="8063999" cy="34161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47675" indent="-447675">
              <a:spcBef>
                <a:spcPts val="600"/>
              </a:spcBef>
              <a:buClr>
                <a:srgbClr val="FF0000"/>
              </a:buClr>
              <a:buSzPct val="15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Коллектив разработчиков создаёт аудиоплеер.</a:t>
            </a:r>
          </a:p>
          <a:p>
            <a:pPr marL="447675" indent="-447675">
              <a:spcBef>
                <a:spcPts val="600"/>
              </a:spcBef>
              <a:buClr>
                <a:srgbClr val="FF0000"/>
              </a:buClr>
              <a:buSzPct val="15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Уже написан интерфейс и базовый функционал, воспроизводятся файлы формата MP3, WAV и OGG.</a:t>
            </a:r>
          </a:p>
          <a:p>
            <a:pPr marL="447675" indent="-447675">
              <a:spcBef>
                <a:spcPts val="600"/>
              </a:spcBef>
              <a:buClr>
                <a:srgbClr val="FF0000"/>
              </a:buClr>
              <a:buSzPct val="15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Пользователи предлагают добавить проигрывание CD-дисков и подключить горячие клавиши, чтобы быстро управлять плеером.</a:t>
            </a:r>
          </a:p>
          <a:p>
            <a:pPr>
              <a:spcBef>
                <a:spcPts val="600"/>
              </a:spcBef>
              <a:buClr>
                <a:srgbClr val="FF0000"/>
              </a:buClr>
              <a:buSzPct val="150000"/>
            </a:pPr>
            <a:r>
              <a:rPr lang="ru-RU" sz="1400" b="1" i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Начинается новая итерация разработки.</a:t>
            </a:r>
          </a:p>
          <a:p>
            <a:pPr marL="447675" indent="-447675">
              <a:spcBef>
                <a:spcPts val="600"/>
              </a:spcBef>
              <a:buClr>
                <a:srgbClr val="FF0000"/>
              </a:buClr>
              <a:buSzPct val="15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Программисты собираются на короткое совещание для реализации нового функционала. </a:t>
            </a:r>
            <a:r>
              <a:rPr lang="ru-RU" sz="1400" b="1" i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Один из разработчиков предлагает добавить воспроизведение онлайн-радио.</a:t>
            </a:r>
          </a:p>
          <a:p>
            <a:pPr marL="447675" indent="-447675">
              <a:spcBef>
                <a:spcPts val="600"/>
              </a:spcBef>
              <a:buClr>
                <a:srgbClr val="FF0000"/>
              </a:buClr>
              <a:buSzPct val="15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Разработка. Создаётся программный код, интегрируется в продукт, выполняется тестирование.</a:t>
            </a:r>
          </a:p>
          <a:p>
            <a:pPr marL="447675" indent="-447675">
              <a:spcBef>
                <a:spcPts val="600"/>
              </a:spcBef>
              <a:buClr>
                <a:srgbClr val="FF0000"/>
              </a:buClr>
              <a:buSzPct val="15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Новый функционал готов – выпускается новая версия продукта.</a:t>
            </a:r>
          </a:p>
          <a:p>
            <a:pPr>
              <a:spcBef>
                <a:spcPts val="600"/>
              </a:spcBef>
              <a:buClr>
                <a:srgbClr val="FF0000"/>
              </a:buClr>
              <a:buSzPct val="150000"/>
            </a:pPr>
            <a:r>
              <a:rPr lang="ru-RU" sz="1400" b="1" i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Итерация завершается и начинается новый виток разработки.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Пример разработки продукта по </a:t>
            </a:r>
            <a:r>
              <a:rPr lang="en-US" dirty="0">
                <a:solidFill>
                  <a:schemeClr val="dk1"/>
                </a:solidFill>
              </a:rPr>
              <a:t>Agile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214118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C25BA6-E118-483D-9648-7F5FEDBE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81" y="686041"/>
            <a:ext cx="7116588" cy="4021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112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появился </a:t>
            </a:r>
            <a:r>
              <a:rPr lang="en-US" dirty="0"/>
              <a:t>Agile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2286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Зарождение </a:t>
            </a:r>
            <a:r>
              <a:rPr lang="en-US" dirty="0">
                <a:solidFill>
                  <a:schemeClr val="dk1"/>
                </a:solidFill>
              </a:rPr>
              <a:t>Agile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3" name="Google Shape;383;p5">
            <a:extLst>
              <a:ext uri="{FF2B5EF4-FFF2-40B4-BE49-F238E27FC236}">
                <a16:creationId xmlns:a16="http://schemas.microsoft.com/office/drawing/2014/main" id="{B3C6D690-A50C-4670-9439-310F9A702B0F}"/>
              </a:ext>
            </a:extLst>
          </p:cNvPr>
          <p:cNvSpPr txBox="1"/>
          <p:nvPr/>
        </p:nvSpPr>
        <p:spPr>
          <a:xfrm>
            <a:off x="540000" y="1269545"/>
            <a:ext cx="754252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50000"/>
              <a:tabLst/>
              <a:defRPr/>
            </a:pPr>
            <a:r>
              <a:rPr lang="ru-RU" sz="1600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феврале 2001 года 17 независимых практиков нескольких методик программирования, именующих себя «</a:t>
            </a:r>
            <a:r>
              <a:rPr lang="ru-RU" sz="1600" dirty="0" err="1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Agile</a:t>
            </a:r>
            <a:r>
              <a:rPr lang="ru-RU" sz="1600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Alliance», собрались на горном курорте в штате Юта (США), отдохнули, пообщались и составили небольшой документ – </a:t>
            </a:r>
            <a:r>
              <a:rPr lang="ru-RU" sz="1600" b="1" dirty="0" err="1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Agile</a:t>
            </a:r>
            <a:r>
              <a:rPr lang="ru-RU" sz="1600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-манифест</a:t>
            </a:r>
            <a:r>
              <a:rPr lang="ru-RU" sz="1600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.</a:t>
            </a:r>
          </a:p>
        </p:txBody>
      </p:sp>
      <p:pic>
        <p:nvPicPr>
          <p:cNvPr id="14" name="Google Shape;1101;p105" descr="preencoded.png">
            <a:extLst>
              <a:ext uri="{FF2B5EF4-FFF2-40B4-BE49-F238E27FC236}">
                <a16:creationId xmlns:a16="http://schemas.microsoft.com/office/drawing/2014/main" id="{4CCBF557-7538-4630-A703-AF122AFAD89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1044" y="3106233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Создатели </a:t>
            </a:r>
            <a:r>
              <a:rPr lang="en-US" dirty="0">
                <a:solidFill>
                  <a:schemeClr val="dk1"/>
                </a:solidFill>
              </a:rPr>
              <a:t>Agile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906F99F-DDD7-4A63-BECE-C37A1F490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185" y="720000"/>
            <a:ext cx="5463154" cy="411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18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Agile</a:t>
            </a:r>
            <a:r>
              <a:rPr lang="ru-RU" dirty="0">
                <a:solidFill>
                  <a:schemeClr val="dk1"/>
                </a:solidFill>
              </a:rPr>
              <a:t>-манифест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6" name="Google Shape;383;p5">
            <a:extLst>
              <a:ext uri="{FF2B5EF4-FFF2-40B4-BE49-F238E27FC236}">
                <a16:creationId xmlns:a16="http://schemas.microsoft.com/office/drawing/2014/main" id="{9DAE9157-466F-4792-AC20-3C9C44DAC602}"/>
              </a:ext>
            </a:extLst>
          </p:cNvPr>
          <p:cNvSpPr txBox="1"/>
          <p:nvPr/>
        </p:nvSpPr>
        <p:spPr>
          <a:xfrm>
            <a:off x="540000" y="1568270"/>
            <a:ext cx="4372963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71463" marR="0" lvl="0" indent="-2714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основной документ</a:t>
            </a:r>
          </a:p>
          <a:p>
            <a:pPr marL="271463" marR="0" lvl="0" indent="-2714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содержит описание ценностей и принципов гибкой разработки ПО</a:t>
            </a:r>
          </a:p>
          <a:p>
            <a:pPr marL="271463" marR="0" lvl="0" indent="-2714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т</a:t>
            </a: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екст манифеста доступен на более чем 50 языках</a:t>
            </a:r>
          </a:p>
          <a:p>
            <a:pPr marL="271463" marR="0" lvl="0" indent="-2714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включает в себя 4 ценности и 12 принципов</a:t>
            </a:r>
          </a:p>
          <a:p>
            <a:pPr marL="271463" marR="0" lvl="0" indent="-2714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lang="ru-RU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defRPr/>
            </a:pPr>
            <a:r>
              <a:rPr lang="ru-RU" sz="1200" b="1" i="1" u="sng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http://agilemanifesto.org/iso/ru/manifesto.html</a:t>
            </a:r>
            <a:endParaRPr lang="ru-RU" b="1" i="1" u="sng" dirty="0">
              <a:solidFill>
                <a:schemeClr val="accent1"/>
              </a:solidFill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04CADB4-BFE1-4B2C-8FB2-DBFBD4404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198" y="1568270"/>
            <a:ext cx="3822779" cy="200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21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Agile – </a:t>
            </a:r>
            <a:r>
              <a:rPr lang="ru-RU" dirty="0"/>
              <a:t>это методология?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261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Нет!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22" name="Google Shape;383;p5">
            <a:extLst>
              <a:ext uri="{FF2B5EF4-FFF2-40B4-BE49-F238E27FC236}">
                <a16:creationId xmlns:a16="http://schemas.microsoft.com/office/drawing/2014/main" id="{78509DCB-5C68-4BB0-8998-30D99CABDEFC}"/>
              </a:ext>
            </a:extLst>
          </p:cNvPr>
          <p:cNvSpPr txBox="1"/>
          <p:nvPr/>
        </p:nvSpPr>
        <p:spPr>
          <a:xfrm>
            <a:off x="540000" y="1768016"/>
            <a:ext cx="7991817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150000"/>
              <a:tabLst/>
              <a:defRPr/>
            </a:pPr>
            <a:r>
              <a:rPr lang="en-US" sz="2000" b="1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Agile – </a:t>
            </a:r>
            <a:r>
              <a:rPr lang="ru-RU" sz="2000" b="1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это философия гибкого подхода к разработке, которая вбирает в себя гибкие методологии и фреймворки для управления разработкой ИТ-продукта</a:t>
            </a:r>
          </a:p>
        </p:txBody>
      </p:sp>
    </p:spTree>
    <p:extLst>
      <p:ext uri="{BB962C8B-B14F-4D97-AF65-F5344CB8AC3E}">
        <p14:creationId xmlns:p14="http://schemas.microsoft.com/office/powerpoint/2010/main" val="220089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Какие </a:t>
            </a:r>
            <a:r>
              <a:rPr lang="en-US" dirty="0"/>
              <a:t>Agile</a:t>
            </a:r>
            <a:r>
              <a:rPr lang="ru-RU" dirty="0"/>
              <a:t>-методологии Вы знаете?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89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Agile-</a:t>
            </a:r>
            <a:r>
              <a:rPr lang="ru-RU" dirty="0">
                <a:solidFill>
                  <a:schemeClr val="dk1"/>
                </a:solidFill>
              </a:rPr>
              <a:t>методологии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22" name="Google Shape;383;p5">
            <a:extLst>
              <a:ext uri="{FF2B5EF4-FFF2-40B4-BE49-F238E27FC236}">
                <a16:creationId xmlns:a16="http://schemas.microsoft.com/office/drawing/2014/main" id="{78509DCB-5C68-4BB0-8998-30D99CABDEFC}"/>
              </a:ext>
            </a:extLst>
          </p:cNvPr>
          <p:cNvSpPr txBox="1"/>
          <p:nvPr/>
        </p:nvSpPr>
        <p:spPr>
          <a:xfrm>
            <a:off x="4893591" y="1489097"/>
            <a:ext cx="4044821" cy="3108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-357188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Scrum (</a:t>
            </a: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самая большая и часто применимая методология)</a:t>
            </a:r>
          </a:p>
          <a:p>
            <a:pPr marL="357188" marR="0" lvl="0" indent="-357188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Kanban</a:t>
            </a:r>
            <a:endParaRPr lang="ru-RU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marL="357188" marR="0" lvl="0" indent="-357188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XP (</a:t>
            </a: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экстремальное программирование</a:t>
            </a:r>
            <a:r>
              <a:rPr lang="en-US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)</a:t>
            </a:r>
          </a:p>
          <a:p>
            <a:pPr marL="357188" marR="0" lvl="0" indent="-357188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DSDM (Dynamic Systems Development Method)</a:t>
            </a:r>
          </a:p>
          <a:p>
            <a:pPr marL="357188" marR="0" lvl="0" indent="-357188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Crystal</a:t>
            </a:r>
          </a:p>
          <a:p>
            <a:pPr marL="357188" marR="0" lvl="0" indent="-357188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en-US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FDD (Feature Driven Development)</a:t>
            </a:r>
          </a:p>
          <a:p>
            <a:pPr marL="357188" marR="0" lvl="0" indent="-357188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…</a:t>
            </a:r>
            <a:endParaRPr lang="en-US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F5332E6-FDBD-43CD-8C2A-5EC6464B2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7" y="1509577"/>
            <a:ext cx="4044821" cy="269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23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1223146" y="2275898"/>
            <a:ext cx="6697708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Scrum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3587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Scrum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210077"/>
            <a:ext cx="403200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«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scrum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» было заимствовано из игры в регби;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с английского языка переводится как «схватка»;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впервые появилось в середине 80-х годов ХХ века в работах японских учёных 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Икуджиро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 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Нонаки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 и 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Хиротаки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 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Такеучи</a:t>
            </a:r>
            <a:endParaRPr lang="ru-RU" sz="1400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они говорили об успехе проектов, в разработке которых участвовали небольшие команды без жёсткой специализации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BAA6965-7B24-4E7F-877F-0F9DD1CD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85" y="1540877"/>
            <a:ext cx="3974449" cy="206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71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Создатели </a:t>
            </a:r>
            <a:r>
              <a:rPr lang="en-US" dirty="0">
                <a:solidFill>
                  <a:schemeClr val="dk1"/>
                </a:solidFill>
              </a:rPr>
              <a:t>Scrum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517615"/>
            <a:ext cx="4032000" cy="2108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102">
              <a:spcBef>
                <a:spcPts val="600"/>
              </a:spcBef>
              <a:buClr>
                <a:schemeClr val="accent1"/>
              </a:buClr>
              <a:buSzPts val="1400"/>
            </a:pPr>
            <a:r>
              <a:rPr lang="ru-RU" sz="1400" b="1" dirty="0">
                <a:solidFill>
                  <a:schemeClr val="tx1"/>
                </a:solidFill>
                <a:highlight>
                  <a:schemeClr val="lt1"/>
                </a:highlight>
              </a:rPr>
              <a:t>Джеф Сазерленд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американский программист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в 1993 году применил этот подход при разработке методологии для компании «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Easel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»;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книга «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Scrum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 – революционный метод управления проектами»;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назвал подход официально «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Scrum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».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5FD96D5-8BDE-41F0-BD40-1A0AA4AF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492" y="1366029"/>
            <a:ext cx="4129151" cy="275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90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Создатели </a:t>
            </a:r>
            <a:r>
              <a:rPr lang="en-US" dirty="0">
                <a:solidFill>
                  <a:schemeClr val="dk1"/>
                </a:solidFill>
              </a:rPr>
              <a:t>Scrum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308388"/>
            <a:ext cx="4434956" cy="232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127102">
              <a:spcBef>
                <a:spcPts val="600"/>
              </a:spcBef>
              <a:buClr>
                <a:schemeClr val="accent1"/>
              </a:buClr>
              <a:buSzPts val="1400"/>
            </a:pPr>
            <a:r>
              <a:rPr lang="ru-RU" sz="1400" b="1" dirty="0">
                <a:solidFill>
                  <a:schemeClr val="tx1"/>
                </a:solidFill>
                <a:highlight>
                  <a:schemeClr val="lt1"/>
                </a:highlight>
              </a:rPr>
              <a:t>Кен </a:t>
            </a:r>
            <a:r>
              <a:rPr lang="ru-RU" sz="1400" b="1" dirty="0" err="1">
                <a:solidFill>
                  <a:schemeClr val="tx1"/>
                </a:solidFill>
                <a:highlight>
                  <a:schemeClr val="lt1"/>
                </a:highlight>
              </a:rPr>
              <a:t>Швабер</a:t>
            </a:r>
            <a:endParaRPr lang="ru-RU" sz="1400" b="1" dirty="0">
              <a:solidFill>
                <a:schemeClr val="tx1"/>
              </a:solidFill>
              <a:highlight>
                <a:schemeClr val="lt1"/>
              </a:highlight>
            </a:endParaRP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разработчик и консультант по разработке ПО;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формализовал эту методологию применительно ко всей ИТ-сфере;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в 1995 году на конференции «Объектно-ориентированные системы, языки и приложения для программирования» указал: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основой 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Scrum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 является итеративная разработка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A7F314F-3744-43E6-AFD3-1861D18DC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123" y="1308387"/>
            <a:ext cx="2766850" cy="32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42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устроена разработка по </a:t>
            </a:r>
            <a:r>
              <a:rPr lang="en-US" dirty="0"/>
              <a:t>Scrum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10634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Scrum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AC132D90-1FC1-412C-B329-F31599B8ED34}"/>
              </a:ext>
            </a:extLst>
          </p:cNvPr>
          <p:cNvSpPr txBox="1"/>
          <p:nvPr/>
        </p:nvSpPr>
        <p:spPr>
          <a:xfrm>
            <a:off x="540000" y="1307119"/>
            <a:ext cx="5442346" cy="1264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набор принципов и инструментов, которые чаще всего применяют в ИТ-разработке</a:t>
            </a: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фреймворк (с английского: каркас, структура)</a:t>
            </a:r>
          </a:p>
          <a:p>
            <a:pPr marL="447675" marR="0" lvl="0" indent="-447675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050"/>
              </a:buClr>
              <a:buSzPct val="15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руководство по </a:t>
            </a:r>
            <a:r>
              <a:rPr kumimoji="0" lang="ru-RU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Scrum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 (</a:t>
            </a:r>
            <a:r>
              <a:rPr kumimoji="0" lang="ru-RU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Scrum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 Guide 2020)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F79D65F-1EB0-41D3-98A7-9945B1390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172" y="2798941"/>
            <a:ext cx="3419817" cy="192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740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4095DFA-7D29-40E9-B986-21DF3B2C1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02" y="479797"/>
            <a:ext cx="8162298" cy="45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944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55E513C-83F3-4EB9-B52A-0E3167358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15" y="837864"/>
            <a:ext cx="7046420" cy="396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575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96724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b="1" dirty="0">
                <a:solidFill>
                  <a:schemeClr val="accent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0000" y="58922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041020"/>
            <a:ext cx="3908014" cy="1987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системы умный дом.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ru-RU" sz="1600"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нужно сделать: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Разработать систему управления чайником, телевизором и холодильником с телефона.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3" y="636386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714641" y="2571750"/>
            <a:ext cx="2407833" cy="1130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Как организовать разработку по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Scrum</a:t>
            </a: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7299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249279"/>
            <a:ext cx="4348714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600" dirty="0">
                <a:solidFill>
                  <a:schemeClr val="dk1"/>
                </a:solidFill>
              </a:rPr>
              <a:t>Agile</a:t>
            </a:r>
            <a:endParaRPr lang="ru-RU" sz="16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600" dirty="0">
                <a:solidFill>
                  <a:schemeClr val="dk1"/>
                </a:solidFill>
              </a:rPr>
              <a:t>Agile-</a:t>
            </a:r>
            <a:r>
              <a:rPr lang="ru-RU" sz="1600" dirty="0">
                <a:solidFill>
                  <a:schemeClr val="dk1"/>
                </a:solidFill>
              </a:rPr>
              <a:t>манифест</a:t>
            </a:r>
            <a:endParaRPr lang="en-US" sz="16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600" dirty="0">
                <a:solidFill>
                  <a:schemeClr val="dk1"/>
                </a:solidFill>
              </a:rPr>
              <a:t>Scrum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600" dirty="0">
                <a:solidFill>
                  <a:schemeClr val="dk1"/>
                </a:solidFill>
              </a:rPr>
              <a:t>Scrum</a:t>
            </a:r>
            <a:r>
              <a:rPr lang="ru-RU" sz="1600" dirty="0">
                <a:solidFill>
                  <a:schemeClr val="dk1"/>
                </a:solidFill>
              </a:rPr>
              <a:t>-мастер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600" dirty="0">
                <a:solidFill>
                  <a:schemeClr val="dk1"/>
                </a:solidFill>
              </a:rPr>
              <a:t>Scrum</a:t>
            </a:r>
            <a:r>
              <a:rPr lang="ru-RU" sz="1600" dirty="0">
                <a:solidFill>
                  <a:schemeClr val="dk1"/>
                </a:solidFill>
              </a:rPr>
              <a:t>-команда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083;p103" descr="preencoded.png">
            <a:extLst>
              <a:ext uri="{FF2B5EF4-FFF2-40B4-BE49-F238E27FC236}">
                <a16:creationId xmlns:a16="http://schemas.microsoft.com/office/drawing/2014/main" id="{F3EA2439-6665-4208-B100-D74BCB3432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5298" y="1249279"/>
            <a:ext cx="2305404" cy="274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Agile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81067"/>
            <a:ext cx="4504699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c английского переводится как «подвижный, быстрый, проворный»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«гибкие методологии»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Agile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-методология динамично организует разработку ИТ-продукта, постоянно адаптируя проект к новым обстоятельствам и требованиям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Agile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3C5219-702B-4291-9ADB-29AFE5EA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150" y="1500690"/>
            <a:ext cx="3318525" cy="248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90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Чем отличается </a:t>
            </a:r>
            <a:r>
              <a:rPr lang="en-US" dirty="0"/>
              <a:t>Agile</a:t>
            </a:r>
            <a:r>
              <a:rPr lang="ru-RU" dirty="0"/>
              <a:t> от </a:t>
            </a:r>
            <a:r>
              <a:rPr lang="en-US" dirty="0"/>
              <a:t>Waterfall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537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Waterfall vs Agile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08A7B98D-62DF-4367-8651-A3AC95B3EF74}"/>
              </a:ext>
            </a:extLst>
          </p:cNvPr>
          <p:cNvSpPr txBox="1"/>
          <p:nvPr/>
        </p:nvSpPr>
        <p:spPr>
          <a:xfrm>
            <a:off x="540000" y="2143355"/>
            <a:ext cx="3551552" cy="231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Waterfall</a:t>
            </a:r>
            <a:endParaRPr kumimoji="0" lang="ru-RU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ru-RU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конечный продукт должен идеально соответствовать требованиям, целям и задачам, которые были сформулированы до разработки</a:t>
            </a:r>
            <a:endParaRPr kumimoji="0" lang="ru-RU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</p:txBody>
      </p:sp>
      <p:sp>
        <p:nvSpPr>
          <p:cNvPr id="9" name="Google Shape;1448;p80">
            <a:extLst>
              <a:ext uri="{FF2B5EF4-FFF2-40B4-BE49-F238E27FC236}">
                <a16:creationId xmlns:a16="http://schemas.microsoft.com/office/drawing/2014/main" id="{D816D237-58B1-4D6F-A093-3DCA3A4A5AC8}"/>
              </a:ext>
            </a:extLst>
          </p:cNvPr>
          <p:cNvSpPr/>
          <p:nvPr/>
        </p:nvSpPr>
        <p:spPr>
          <a:xfrm>
            <a:off x="540000" y="1312239"/>
            <a:ext cx="612281" cy="61228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05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" name="Google Shape;1451;p80">
            <a:extLst>
              <a:ext uri="{FF2B5EF4-FFF2-40B4-BE49-F238E27FC236}">
                <a16:creationId xmlns:a16="http://schemas.microsoft.com/office/drawing/2014/main" id="{5EB10A0C-CD96-4EE3-B7B8-AF53F71E872F}"/>
              </a:ext>
            </a:extLst>
          </p:cNvPr>
          <p:cNvSpPr/>
          <p:nvPr/>
        </p:nvSpPr>
        <p:spPr>
          <a:xfrm flipH="1">
            <a:off x="4572000" y="1312239"/>
            <a:ext cx="45719" cy="3148901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05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1452;p80">
            <a:extLst>
              <a:ext uri="{FF2B5EF4-FFF2-40B4-BE49-F238E27FC236}">
                <a16:creationId xmlns:a16="http://schemas.microsoft.com/office/drawing/2014/main" id="{E97E8481-9997-471D-9C1D-E6CF96455FA2}"/>
              </a:ext>
            </a:extLst>
          </p:cNvPr>
          <p:cNvSpPr/>
          <p:nvPr/>
        </p:nvSpPr>
        <p:spPr>
          <a:xfrm>
            <a:off x="5052035" y="1312239"/>
            <a:ext cx="612282" cy="61228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5346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052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Google Shape;1445;p80">
            <a:extLst>
              <a:ext uri="{FF2B5EF4-FFF2-40B4-BE49-F238E27FC236}">
                <a16:creationId xmlns:a16="http://schemas.microsoft.com/office/drawing/2014/main" id="{7988BBA5-AEE1-4120-82F9-E964016ACC49}"/>
              </a:ext>
            </a:extLst>
          </p:cNvPr>
          <p:cNvSpPr txBox="1"/>
          <p:nvPr/>
        </p:nvSpPr>
        <p:spPr>
          <a:xfrm>
            <a:off x="5052035" y="2143355"/>
            <a:ext cx="3573548" cy="231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Agile</a:t>
            </a:r>
            <a:endParaRPr kumimoji="0" lang="ru-RU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0" marR="0" lvl="0" indent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ru-RU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приоритете не исходные установки, а актуальные потребности пользователя</a:t>
            </a:r>
            <a:endParaRPr lang="en-US" dirty="0">
              <a:effectLst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не</a:t>
            </a: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т</a:t>
            </a:r>
            <a:r>
              <a:rPr kumimoji="0" lang="ru-RU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 предварительного генерального плана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604020202020204" charset="0"/>
              <a:ea typeface="+mn-ea"/>
              <a:cs typeface="Arial"/>
              <a:sym typeface="Arial"/>
            </a:endParaRP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604020202020204" charset="0"/>
                <a:ea typeface="+mn-ea"/>
                <a:cs typeface="Arial"/>
                <a:sym typeface="Arial"/>
              </a:rPr>
              <a:t>ИТ-продукт создаётся экспромтом</a:t>
            </a:r>
          </a:p>
        </p:txBody>
      </p:sp>
    </p:spTree>
    <p:extLst>
      <p:ext uri="{BB962C8B-B14F-4D97-AF65-F5344CB8AC3E}">
        <p14:creationId xmlns:p14="http://schemas.microsoft.com/office/powerpoint/2010/main" val="25447883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940</Words>
  <Application>Microsoft Office PowerPoint</Application>
  <PresentationFormat>Экран (16:9)</PresentationFormat>
  <Paragraphs>175</Paragraphs>
  <Slides>35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35</vt:i4>
      </vt:variant>
    </vt:vector>
  </HeadingPairs>
  <TitlesOfParts>
    <vt:vector size="46" baseType="lpstr">
      <vt:lpstr>Arial</vt:lpstr>
      <vt:lpstr>Roboto</vt:lpstr>
      <vt:lpstr>IBM Plex Sans SemiBold</vt:lpstr>
      <vt:lpstr>Wingdings</vt:lpstr>
      <vt:lpstr>IBM Plex Sans</vt:lpstr>
      <vt:lpstr>Calibri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такое Agile?</vt:lpstr>
      <vt:lpstr>Agile</vt:lpstr>
      <vt:lpstr>Чем отличается Agile от Waterfall?</vt:lpstr>
      <vt:lpstr>Waterfall vs Agile</vt:lpstr>
      <vt:lpstr>Как устроена разработка по Agile?</vt:lpstr>
      <vt:lpstr>Разработка продукта по Agile</vt:lpstr>
      <vt:lpstr>Пример разработки продукта по Agile</vt:lpstr>
      <vt:lpstr>Презентация PowerPoint</vt:lpstr>
      <vt:lpstr>Как появился Agile?</vt:lpstr>
      <vt:lpstr>Зарождение Agile</vt:lpstr>
      <vt:lpstr>Создатели Agile</vt:lpstr>
      <vt:lpstr>Agile-манифест</vt:lpstr>
      <vt:lpstr>Agile – это методология?</vt:lpstr>
      <vt:lpstr>Нет!</vt:lpstr>
      <vt:lpstr>Какие Agile-методологии Вы знаете?</vt:lpstr>
      <vt:lpstr>Agile-методологии</vt:lpstr>
      <vt:lpstr>Что такое Scrum?</vt:lpstr>
      <vt:lpstr>Scrum</vt:lpstr>
      <vt:lpstr>Создатели Scrum</vt:lpstr>
      <vt:lpstr>Создатели Scrum</vt:lpstr>
      <vt:lpstr>Как устроена разработка по Scrum?</vt:lpstr>
      <vt:lpstr>Scrum</vt:lpstr>
      <vt:lpstr>Презентация PowerPoint</vt:lpstr>
      <vt:lpstr>Презентация PowerPoint</vt:lpstr>
      <vt:lpstr>Кейсы</vt:lpstr>
      <vt:lpstr>Презентация PowerPoint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125</cp:revision>
  <dcterms:modified xsi:type="dcterms:W3CDTF">2022-05-10T14:26:44Z</dcterms:modified>
</cp:coreProperties>
</file>